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9" r:id="rId7"/>
    <p:sldId id="258" r:id="rId8"/>
  </p:sldIdLst>
  <p:sldSz cx="7559675" cy="10691813"/>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Pepin" initials="JP" lastIdx="9" clrIdx="0">
    <p:extLst>
      <p:ext uri="{19B8F6BF-5375-455C-9EA6-DF929625EA0E}">
        <p15:presenceInfo xmlns:p15="http://schemas.microsoft.com/office/powerpoint/2012/main" userId="S::john@aperiogroupeurope.onmicrosoft.com::27556714-1a9a-4aab-8350-e46a0da981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2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367"/>
        <p:guide pos="238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b="1" i="0">
                <a:latin typeface="Barlow Condensed SemiBold" pitchFamily="2" charset="77"/>
              </a:defRPr>
            </a:lvl1pPr>
          </a:lstStyle>
          <a:p>
            <a:r>
              <a:rPr lang="en-GB"/>
              <a:t>Click to edit Master title style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b="1" i="0">
                <a:latin typeface="Barlow Condensed SemiBold" pitchFamily="2" charset="77"/>
              </a:defRPr>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6D1B381-8FF6-CC4E-AE89-F16296201C68}"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104412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6D1B381-8FF6-CC4E-AE89-F16296201C68}"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35415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6D1B381-8FF6-CC4E-AE89-F16296201C68}"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57170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6D1B381-8FF6-CC4E-AE89-F16296201C68}"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374008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6D1B381-8FF6-CC4E-AE89-F16296201C68}"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247432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6D1B381-8FF6-CC4E-AE89-F16296201C68}"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115612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6D1B381-8FF6-CC4E-AE89-F16296201C68}" type="datetimeFigureOut">
              <a:rPr lang="en-US" smtClean="0"/>
              <a:t>11/17/25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19580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6D1B381-8FF6-CC4E-AE89-F16296201C68}" type="datetimeFigureOut">
              <a:rPr lang="en-US" smtClean="0"/>
              <a:t>11/17/25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353245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1B381-8FF6-CC4E-AE89-F16296201C68}" type="datetimeFigureOut">
              <a:rPr lang="en-US" smtClean="0"/>
              <a:t>11/17/25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33394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6D1B381-8FF6-CC4E-AE89-F16296201C68}"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349398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6D1B381-8FF6-CC4E-AE89-F16296201C68}"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CDB70-4494-DD49-890A-46C4C023AEE9}" type="slidenum">
              <a:rPr lang="en-US" smtClean="0"/>
              <a:t>‹#›</a:t>
            </a:fld>
            <a:endParaRPr lang="en-US"/>
          </a:p>
        </p:txBody>
      </p:sp>
    </p:spTree>
    <p:extLst>
      <p:ext uri="{BB962C8B-B14F-4D97-AF65-F5344CB8AC3E}">
        <p14:creationId xmlns:p14="http://schemas.microsoft.com/office/powerpoint/2010/main" val="91895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6D1B381-8FF6-CC4E-AE89-F16296201C68}" type="datetimeFigureOut">
              <a:rPr lang="en-US" smtClean="0"/>
              <a:t>11/17/25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46CDB70-4494-DD49-890A-46C4C023AEE9}" type="slidenum">
              <a:rPr lang="en-US" smtClean="0"/>
              <a:t>‹#›</a:t>
            </a:fld>
            <a:endParaRPr lang="en-US"/>
          </a:p>
        </p:txBody>
      </p:sp>
    </p:spTree>
    <p:extLst>
      <p:ext uri="{BB962C8B-B14F-4D97-AF65-F5344CB8AC3E}">
        <p14:creationId xmlns:p14="http://schemas.microsoft.com/office/powerpoint/2010/main" val="510913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b="1" i="0" kern="1200">
          <a:solidFill>
            <a:schemeClr val="tx1"/>
          </a:solidFill>
          <a:latin typeface="Barlow Condensed SemiBold" pitchFamily="2" charset="77"/>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b="1" i="0" kern="1200">
          <a:solidFill>
            <a:schemeClr val="tx1"/>
          </a:solidFill>
          <a:latin typeface="Barlow Condensed SemiBold"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b="1" i="0" kern="1200">
          <a:solidFill>
            <a:schemeClr val="tx1"/>
          </a:solidFill>
          <a:latin typeface="Barlow Condensed SemiBold"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b="1" i="0" kern="1200">
          <a:solidFill>
            <a:schemeClr val="tx1"/>
          </a:solidFill>
          <a:latin typeface="Barlow Condensed SemiBold"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b="1" i="0" kern="1200">
          <a:solidFill>
            <a:schemeClr val="tx1"/>
          </a:solidFill>
          <a:latin typeface="Barlow Condensed SemiBold"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b="1" i="0" kern="1200">
          <a:solidFill>
            <a:schemeClr val="tx1"/>
          </a:solidFill>
          <a:latin typeface="Barlow Condensed SemiBold"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2C5031-092C-B94E-B121-B596F5D5E433}"/>
              </a:ext>
            </a:extLst>
          </p:cNvPr>
          <p:cNvPicPr>
            <a:picLocks noChangeAspect="1"/>
          </p:cNvPicPr>
          <p:nvPr/>
        </p:nvPicPr>
        <p:blipFill>
          <a:blip r:embed="rId2"/>
          <a:stretch>
            <a:fillRect/>
          </a:stretch>
        </p:blipFill>
        <p:spPr>
          <a:xfrm>
            <a:off x="0" y="0"/>
            <a:ext cx="3886200" cy="1447800"/>
          </a:xfrm>
          <a:prstGeom prst="rect">
            <a:avLst/>
          </a:prstGeom>
        </p:spPr>
      </p:pic>
      <p:pic>
        <p:nvPicPr>
          <p:cNvPr id="8" name="Picture 7">
            <a:extLst>
              <a:ext uri="{FF2B5EF4-FFF2-40B4-BE49-F238E27FC236}">
                <a16:creationId xmlns:a16="http://schemas.microsoft.com/office/drawing/2014/main" id="{2BDBC34B-5160-E643-BEDE-AA4D9388BC45}"/>
              </a:ext>
            </a:extLst>
          </p:cNvPr>
          <p:cNvPicPr>
            <a:picLocks noChangeAspect="1"/>
          </p:cNvPicPr>
          <p:nvPr/>
        </p:nvPicPr>
        <p:blipFill>
          <a:blip r:embed="rId3"/>
          <a:stretch>
            <a:fillRect/>
          </a:stretch>
        </p:blipFill>
        <p:spPr>
          <a:xfrm>
            <a:off x="4291162" y="234196"/>
            <a:ext cx="2844800" cy="831786"/>
          </a:xfrm>
          <a:prstGeom prst="rect">
            <a:avLst/>
          </a:prstGeom>
        </p:spPr>
      </p:pic>
      <p:pic>
        <p:nvPicPr>
          <p:cNvPr id="9" name="Picture 8">
            <a:extLst>
              <a:ext uri="{FF2B5EF4-FFF2-40B4-BE49-F238E27FC236}">
                <a16:creationId xmlns:a16="http://schemas.microsoft.com/office/drawing/2014/main" id="{64E4BA2A-0B83-8149-AF74-792DD5EF34CA}"/>
              </a:ext>
            </a:extLst>
          </p:cNvPr>
          <p:cNvPicPr>
            <a:picLocks noChangeAspect="1"/>
          </p:cNvPicPr>
          <p:nvPr/>
        </p:nvPicPr>
        <p:blipFill>
          <a:blip r:embed="rId4"/>
          <a:stretch>
            <a:fillRect/>
          </a:stretch>
        </p:blipFill>
        <p:spPr>
          <a:xfrm>
            <a:off x="-15575" y="1224692"/>
            <a:ext cx="7556500" cy="1054100"/>
          </a:xfrm>
          <a:prstGeom prst="rect">
            <a:avLst/>
          </a:prstGeom>
        </p:spPr>
      </p:pic>
      <p:sp>
        <p:nvSpPr>
          <p:cNvPr id="10" name="TextBox 9">
            <a:extLst>
              <a:ext uri="{FF2B5EF4-FFF2-40B4-BE49-F238E27FC236}">
                <a16:creationId xmlns:a16="http://schemas.microsoft.com/office/drawing/2014/main" id="{BB23816A-9E9F-7040-B54D-87456BF00EBB}"/>
              </a:ext>
            </a:extLst>
          </p:cNvPr>
          <p:cNvSpPr txBox="1"/>
          <p:nvPr/>
        </p:nvSpPr>
        <p:spPr>
          <a:xfrm>
            <a:off x="506391" y="343042"/>
            <a:ext cx="2873418" cy="538609"/>
          </a:xfrm>
          <a:prstGeom prst="rect">
            <a:avLst/>
          </a:prstGeom>
          <a:noFill/>
        </p:spPr>
        <p:txBody>
          <a:bodyPr wrap="square" rtlCol="0">
            <a:spAutoFit/>
          </a:bodyPr>
          <a:lstStyle/>
          <a:p>
            <a:r>
              <a:rPr lang="en-US" sz="2900" b="1">
                <a:latin typeface="Barlow Condensed SemiBold" pitchFamily="2" charset="77"/>
              </a:rPr>
              <a:t>NETWORKING EVENT</a:t>
            </a:r>
          </a:p>
        </p:txBody>
      </p:sp>
      <p:sp>
        <p:nvSpPr>
          <p:cNvPr id="59" name="TextBox 58">
            <a:extLst>
              <a:ext uri="{FF2B5EF4-FFF2-40B4-BE49-F238E27FC236}">
                <a16:creationId xmlns:a16="http://schemas.microsoft.com/office/drawing/2014/main" id="{3CCEE159-3AC5-FE4D-8CCD-E97D345D1A1C}"/>
              </a:ext>
            </a:extLst>
          </p:cNvPr>
          <p:cNvSpPr txBox="1"/>
          <p:nvPr/>
        </p:nvSpPr>
        <p:spPr>
          <a:xfrm>
            <a:off x="145307" y="2437502"/>
            <a:ext cx="7134324" cy="7327958"/>
          </a:xfrm>
          <a:prstGeom prst="rect">
            <a:avLst/>
          </a:prstGeom>
          <a:noFill/>
          <a:ln>
            <a:noFill/>
          </a:ln>
        </p:spPr>
        <p:txBody>
          <a:bodyPr wrap="square" lIns="91440" tIns="45720" rIns="91440" bIns="45720" rtlCol="0" anchor="t">
            <a:noAutofit/>
          </a:bodyPr>
          <a:lstStyle/>
          <a:p>
            <a:r>
              <a:rPr lang="en-GB" sz="1800" b="1" dirty="0">
                <a:solidFill>
                  <a:srgbClr val="C62457"/>
                </a:solidFill>
                <a:effectLst/>
                <a:latin typeface="Calibri" panose="020F0502020204030204" pitchFamily="34" charset="0"/>
                <a:ea typeface="Times New Roman" panose="02020603050405020304" pitchFamily="18" charset="0"/>
                <a:cs typeface="Times New Roman" panose="02020603050405020304" pitchFamily="18" charset="0"/>
              </a:rPr>
              <a:t>Caroline </a:t>
            </a:r>
            <a:r>
              <a:rPr lang="en-GB" sz="1800" b="1" dirty="0" err="1">
                <a:solidFill>
                  <a:srgbClr val="C62457"/>
                </a:solidFill>
                <a:effectLst/>
                <a:latin typeface="Calibri" panose="020F0502020204030204" pitchFamily="34" charset="0"/>
                <a:ea typeface="Times New Roman" panose="02020603050405020304" pitchFamily="18" charset="0"/>
                <a:cs typeface="Times New Roman" panose="02020603050405020304" pitchFamily="18" charset="0"/>
              </a:rPr>
              <a:t>Sugg</a:t>
            </a:r>
            <a:r>
              <a:rPr lang="en-GB" sz="1800" b="1" dirty="0">
                <a:solidFill>
                  <a:srgbClr val="C62457"/>
                </a:solidFill>
                <a:effectLst/>
                <a:latin typeface="Calibri" panose="020F0502020204030204" pitchFamily="34" charset="0"/>
                <a:ea typeface="Times New Roman" panose="02020603050405020304" pitchFamily="18" charset="0"/>
                <a:cs typeface="Times New Roman" panose="02020603050405020304" pitchFamily="18" charset="0"/>
              </a:rPr>
              <a:t>, Director of Strategy, Policy and Partnerships, BBC Media Action</a:t>
            </a:r>
            <a:endParaRPr lang="en-GB" sz="1800"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242424"/>
                </a:solidFill>
                <a:effectLst/>
                <a:latin typeface="Calibri" panose="020F0502020204030204" pitchFamily="34" charset="0"/>
                <a:ea typeface="Times New Roman" panose="02020603050405020304" pitchFamily="18" charset="0"/>
              </a:rPr>
              <a:t>Caroline </a:t>
            </a:r>
            <a:r>
              <a:rPr lang="en-GB" sz="1800" dirty="0" err="1">
                <a:solidFill>
                  <a:srgbClr val="242424"/>
                </a:solidFill>
                <a:effectLst/>
                <a:latin typeface="Calibri" panose="020F0502020204030204" pitchFamily="34" charset="0"/>
                <a:ea typeface="Times New Roman" panose="02020603050405020304" pitchFamily="18" charset="0"/>
              </a:rPr>
              <a:t>Sugg</a:t>
            </a:r>
            <a:r>
              <a:rPr lang="en-GB" sz="1800" dirty="0">
                <a:solidFill>
                  <a:srgbClr val="242424"/>
                </a:solidFill>
                <a:effectLst/>
                <a:latin typeface="Calibri" panose="020F0502020204030204" pitchFamily="34" charset="0"/>
                <a:ea typeface="Times New Roman" panose="02020603050405020304" pitchFamily="18" charset="0"/>
              </a:rPr>
              <a:t> is Director of Strategy, Policy and Partnerships at BBC Media Action, the BBC’s international charity. For over 25 years, she has specialised in working with media and communication to ensure millions have access to trustworthy, impartial information for stronger democracies, a safer more habitable planet, and more inclusive societies.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212121"/>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242424"/>
                </a:solidFill>
                <a:effectLst/>
                <a:latin typeface="Calibri" panose="020F0502020204030204" pitchFamily="34" charset="0"/>
                <a:ea typeface="Times New Roman" panose="02020603050405020304" pitchFamily="18" charset="0"/>
              </a:rPr>
              <a:t>Caroline has delivered in-depth policy and advisory work on the role of media and communication for climate action, gender equality and public health, and has overseen the design of many of BBC Media Action’s flagship projects. She is a regular speaker on the role of media in spurring climate action, supporting a just transition, and tackling climate disinformation</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212121"/>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242424"/>
                </a:solidFill>
                <a:effectLst/>
                <a:latin typeface="Calibri" panose="020F0502020204030204" pitchFamily="34" charset="0"/>
                <a:ea typeface="Times New Roman" panose="02020603050405020304" pitchFamily="18" charset="0"/>
              </a:rPr>
              <a:t>Caroline holds a degree in history from Cambridge University and began her career in TV production and business strategy for media organisations before moving into international development. She lives in London with her family.</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C62457"/>
                </a:solidFill>
                <a:effectLst/>
                <a:latin typeface="Calibri" panose="020F0502020204030204" pitchFamily="34" charset="0"/>
                <a:ea typeface="Times New Roman" panose="02020603050405020304" pitchFamily="18" charset="0"/>
                <a:cs typeface="Times New Roman" panose="02020603050405020304" pitchFamily="18" charset="0"/>
              </a:rPr>
              <a:t>Justin Rowlatt, Climate Editor, BBC Group</a:t>
            </a:r>
            <a:endParaRPr lang="en-GB" sz="1800"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Justin is the BBC’s first climate editor. It’s his job to report from the front line of our changing world, documenting how global warming is reshaping ecosystems and economies. His current role is the culmination of a long and varied career at the BBC.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Justin spent a year living as Ethical Man for </a:t>
            </a:r>
            <a:r>
              <a:rPr lang="en-GB" sz="18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Newsnight</a:t>
            </a:r>
            <a:r>
              <a:rPr lang="en-GB" sz="18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He was part of the team that launched The One Show on BBC One, has been a reporter on Panorama and the North of England correspondent for Channel 4 News.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CD60B82-B7B1-FD8A-FD52-D5A259AA2C98}"/>
              </a:ext>
            </a:extLst>
          </p:cNvPr>
          <p:cNvSpPr txBox="1"/>
          <p:nvPr/>
        </p:nvSpPr>
        <p:spPr>
          <a:xfrm>
            <a:off x="212675" y="1304549"/>
            <a:ext cx="6999588" cy="3046988"/>
          </a:xfrm>
          <a:prstGeom prst="rect">
            <a:avLst/>
          </a:prstGeom>
          <a:noFill/>
        </p:spPr>
        <p:txBody>
          <a:bodyPr wrap="square" lIns="91440" tIns="45720" rIns="91440" bIns="45720" rtlCol="0" anchor="t">
            <a:spAutoFit/>
          </a:bodyPr>
          <a:lstStyle/>
          <a:p>
            <a:pPr algn="ctr"/>
            <a:r>
              <a:rPr lang="en-US" sz="2400" i="0" kern="1200" cap="all" baseline="0" dirty="0">
                <a:solidFill>
                  <a:schemeClr val="bg1"/>
                </a:solidFill>
                <a:effectLst/>
                <a:latin typeface="Barlow Condensed SemiBold"/>
                <a:ea typeface="+mj-ea"/>
                <a:cs typeface="Arial"/>
              </a:rPr>
              <a:t> </a:t>
            </a:r>
            <a:r>
              <a:rPr lang="en-GB" sz="2400" b="1" dirty="0">
                <a:solidFill>
                  <a:schemeClr val="bg1"/>
                </a:solidFill>
                <a:effectLst/>
                <a:latin typeface="Barlow" pitchFamily="2" charset="77"/>
                <a:ea typeface="Times New Roman" panose="02020603050405020304" pitchFamily="18" charset="0"/>
              </a:rPr>
              <a:t>Framing the Future: Media, Climate Action, and Philanthropy</a:t>
            </a:r>
            <a:endParaRPr lang="en-GB" sz="2400" dirty="0">
              <a:solidFill>
                <a:schemeClr val="bg1"/>
              </a:solidFill>
              <a:effectLst/>
              <a:latin typeface="Barlow" pitchFamily="2" charset="77"/>
              <a:ea typeface="Times New Roman" panose="02020603050405020304" pitchFamily="18" charset="0"/>
            </a:endParaRPr>
          </a:p>
          <a:p>
            <a:pPr algn="ctr"/>
            <a:r>
              <a:rPr lang="en-GB" sz="2400" b="1" kern="0" dirty="0">
                <a:solidFill>
                  <a:schemeClr val="bg1"/>
                </a:solidFill>
                <a:latin typeface="Barlow" pitchFamily="2" charset="77"/>
                <a:ea typeface="Calibri" panose="020F0502020204030204" pitchFamily="34" charset="0"/>
                <a:cs typeface="Times New Roman" panose="02020603050405020304" pitchFamily="18" charset="0"/>
              </a:rPr>
              <a:t> </a:t>
            </a:r>
            <a:endParaRPr lang="en-GB" sz="2400" b="1" kern="1400" dirty="0">
              <a:solidFill>
                <a:schemeClr val="bg1"/>
              </a:solidFill>
              <a:effectLst/>
              <a:latin typeface="Barlow" pitchFamily="2" charset="77"/>
              <a:ea typeface="Times New Roman" panose="02020603050405020304" pitchFamily="18" charset="0"/>
              <a:cs typeface="Times New Roman" panose="02020603050405020304" pitchFamily="18" charset="0"/>
            </a:endParaRPr>
          </a:p>
          <a:p>
            <a:pPr algn="ctr"/>
            <a:r>
              <a:rPr lang="en-GB" sz="2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p>
          <a:p>
            <a:pPr algn="ctr"/>
            <a:br>
              <a:rPr lang="en-GB" sz="2400" b="1" kern="1400" dirty="0">
                <a:solidFill>
                  <a:schemeClr val="bg1"/>
                </a:solidFill>
                <a:effectLst/>
                <a:ea typeface="Times New Roman" panose="02020603050405020304" pitchFamily="18" charset="0"/>
                <a:cs typeface="Times New Roman" panose="02020603050405020304" pitchFamily="18" charset="0"/>
              </a:rPr>
            </a:br>
            <a:endParaRPr lang="en-GB" sz="2400" b="1" dirty="0">
              <a:solidFill>
                <a:schemeClr val="bg1"/>
              </a:solidFill>
              <a:effectLst/>
              <a:ea typeface="Calibri" panose="020F0502020204030204" pitchFamily="34" charset="0"/>
              <a:cs typeface="Arial" panose="020B0604020202020204" pitchFamily="34" charset="0"/>
            </a:endParaRPr>
          </a:p>
          <a:p>
            <a:pPr algn="ctr"/>
            <a:endParaRPr lang="en-GB" sz="2400" b="1" i="0" u="none" strike="noStrike" dirty="0">
              <a:solidFill>
                <a:schemeClr val="bg1"/>
              </a:solidFill>
              <a:effectLst/>
              <a:latin typeface="Barlow" pitchFamily="2" charset="77"/>
            </a:endParaRPr>
          </a:p>
          <a:p>
            <a:pPr algn="ctr"/>
            <a:endParaRPr kumimoji="0" lang="en-US" sz="2400" i="0" u="none" strike="noStrike" kern="1200" cap="none" spc="0" normalizeH="0" baseline="0" noProof="0" dirty="0">
              <a:ln>
                <a:noFill/>
              </a:ln>
              <a:solidFill>
                <a:prstClr val="white"/>
              </a:solidFill>
              <a:effectLst/>
              <a:uLnTx/>
              <a:uFillTx/>
              <a:latin typeface="Barlow Condensed SemiBold" pitchFamily="2" charset="77"/>
              <a:ea typeface="+mn-ea"/>
              <a:cs typeface="+mn-cs"/>
            </a:endParaRPr>
          </a:p>
        </p:txBody>
      </p:sp>
    </p:spTree>
    <p:extLst>
      <p:ext uri="{BB962C8B-B14F-4D97-AF65-F5344CB8AC3E}">
        <p14:creationId xmlns:p14="http://schemas.microsoft.com/office/powerpoint/2010/main" val="429377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2C5031-092C-B94E-B121-B596F5D5E433}"/>
              </a:ext>
            </a:extLst>
          </p:cNvPr>
          <p:cNvPicPr>
            <a:picLocks noChangeAspect="1"/>
          </p:cNvPicPr>
          <p:nvPr/>
        </p:nvPicPr>
        <p:blipFill>
          <a:blip r:embed="rId2"/>
          <a:stretch>
            <a:fillRect/>
          </a:stretch>
        </p:blipFill>
        <p:spPr>
          <a:xfrm>
            <a:off x="0" y="0"/>
            <a:ext cx="3886200" cy="1447800"/>
          </a:xfrm>
          <a:prstGeom prst="rect">
            <a:avLst/>
          </a:prstGeom>
        </p:spPr>
      </p:pic>
      <p:pic>
        <p:nvPicPr>
          <p:cNvPr id="8" name="Picture 7">
            <a:extLst>
              <a:ext uri="{FF2B5EF4-FFF2-40B4-BE49-F238E27FC236}">
                <a16:creationId xmlns:a16="http://schemas.microsoft.com/office/drawing/2014/main" id="{2BDBC34B-5160-E643-BEDE-AA4D9388BC45}"/>
              </a:ext>
            </a:extLst>
          </p:cNvPr>
          <p:cNvPicPr>
            <a:picLocks noChangeAspect="1"/>
          </p:cNvPicPr>
          <p:nvPr/>
        </p:nvPicPr>
        <p:blipFill>
          <a:blip r:embed="rId3"/>
          <a:stretch>
            <a:fillRect/>
          </a:stretch>
        </p:blipFill>
        <p:spPr>
          <a:xfrm>
            <a:off x="4299743" y="303046"/>
            <a:ext cx="2844800" cy="812800"/>
          </a:xfrm>
          <a:prstGeom prst="rect">
            <a:avLst/>
          </a:prstGeom>
        </p:spPr>
      </p:pic>
      <p:pic>
        <p:nvPicPr>
          <p:cNvPr id="9" name="Picture 8">
            <a:extLst>
              <a:ext uri="{FF2B5EF4-FFF2-40B4-BE49-F238E27FC236}">
                <a16:creationId xmlns:a16="http://schemas.microsoft.com/office/drawing/2014/main" id="{64E4BA2A-0B83-8149-AF74-792DD5EF34CA}"/>
              </a:ext>
            </a:extLst>
          </p:cNvPr>
          <p:cNvPicPr>
            <a:picLocks noChangeAspect="1"/>
          </p:cNvPicPr>
          <p:nvPr/>
        </p:nvPicPr>
        <p:blipFill>
          <a:blip r:embed="rId4"/>
          <a:stretch>
            <a:fillRect/>
          </a:stretch>
        </p:blipFill>
        <p:spPr>
          <a:xfrm>
            <a:off x="1587" y="1352365"/>
            <a:ext cx="7556500" cy="1054100"/>
          </a:xfrm>
          <a:prstGeom prst="rect">
            <a:avLst/>
          </a:prstGeom>
        </p:spPr>
      </p:pic>
      <p:sp>
        <p:nvSpPr>
          <p:cNvPr id="10" name="TextBox 9">
            <a:extLst>
              <a:ext uri="{FF2B5EF4-FFF2-40B4-BE49-F238E27FC236}">
                <a16:creationId xmlns:a16="http://schemas.microsoft.com/office/drawing/2014/main" id="{BB23816A-9E9F-7040-B54D-87456BF00EBB}"/>
              </a:ext>
            </a:extLst>
          </p:cNvPr>
          <p:cNvSpPr txBox="1"/>
          <p:nvPr/>
        </p:nvSpPr>
        <p:spPr>
          <a:xfrm>
            <a:off x="415132" y="393700"/>
            <a:ext cx="3537084" cy="538609"/>
          </a:xfrm>
          <a:prstGeom prst="rect">
            <a:avLst/>
          </a:prstGeom>
          <a:noFill/>
        </p:spPr>
        <p:txBody>
          <a:bodyPr wrap="square" rtlCol="0">
            <a:spAutoFit/>
          </a:bodyPr>
          <a:lstStyle/>
          <a:p>
            <a:r>
              <a:rPr lang="en-US" sz="2900" b="1" dirty="0">
                <a:latin typeface="Barlow Condensed SemiBold" pitchFamily="2" charset="77"/>
              </a:rPr>
              <a:t>NETWORKING EVENT</a:t>
            </a:r>
          </a:p>
        </p:txBody>
      </p:sp>
      <p:sp>
        <p:nvSpPr>
          <p:cNvPr id="6" name="TextBox 5">
            <a:extLst>
              <a:ext uri="{FF2B5EF4-FFF2-40B4-BE49-F238E27FC236}">
                <a16:creationId xmlns:a16="http://schemas.microsoft.com/office/drawing/2014/main" id="{31DB83FA-3124-CCF7-572A-92059AEF47AC}"/>
              </a:ext>
            </a:extLst>
          </p:cNvPr>
          <p:cNvSpPr txBox="1"/>
          <p:nvPr/>
        </p:nvSpPr>
        <p:spPr>
          <a:xfrm>
            <a:off x="145307" y="2642984"/>
            <a:ext cx="7134324" cy="7327958"/>
          </a:xfrm>
          <a:prstGeom prst="rect">
            <a:avLst/>
          </a:prstGeom>
          <a:noFill/>
          <a:ln>
            <a:noFill/>
          </a:ln>
        </p:spPr>
        <p:txBody>
          <a:bodyPr wrap="square" lIns="91440" tIns="45720" rIns="91440" bIns="45720" rtlCol="0" anchor="t">
            <a:noAutofit/>
          </a:bodyPr>
          <a:lstStyle/>
          <a:p>
            <a:r>
              <a:rPr lang="en-GB" sz="1800" b="1" dirty="0">
                <a:solidFill>
                  <a:srgbClr val="C62457"/>
                </a:solidFill>
                <a:effectLst/>
                <a:latin typeface="Calibri" panose="020F0502020204030204" pitchFamily="34" charset="0"/>
                <a:ea typeface="Times New Roman" panose="02020603050405020304" pitchFamily="18" charset="0"/>
                <a:cs typeface="Calibri" panose="020F0502020204030204" pitchFamily="34" charset="0"/>
              </a:rPr>
              <a:t>Amanda Burrell, International Environmental Broadcaster &amp; Executive Producer</a:t>
            </a:r>
            <a:endParaRPr lang="en-GB" sz="1800"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Amanda Burrell</a:t>
            </a:r>
            <a:r>
              <a:rPr lang="en-GB" sz="1800" dirty="0">
                <a:effectLst/>
                <a:latin typeface="Calibri" panose="020F0502020204030204" pitchFamily="34" charset="0"/>
                <a:ea typeface="Times New Roman" panose="02020603050405020304" pitchFamily="18" charset="0"/>
              </a:rPr>
              <a:t> is a multi-award-winning executive producer, filmmaker and broadcaster dedicated to harnessing the power of factual storytelling to drive meaningful action on pressing global issues. Her work has reached global audience through leading media outlets such as the BBC, PBS and Al Jazeera.</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Over the past decade, Amanda has focused exclusively on exploring, amplifying and advancing solutions to the global climate and ecological crisis. A primary vehicle for this mission is her role as Executive Producer of </a:t>
            </a:r>
            <a:r>
              <a:rPr lang="en-GB" sz="1800" i="1" dirty="0" err="1">
                <a:effectLst/>
                <a:latin typeface="Calibri" panose="020F0502020204030204" pitchFamily="34" charset="0"/>
                <a:ea typeface="Times New Roman" panose="02020603050405020304" pitchFamily="18" charset="0"/>
              </a:rPr>
              <a:t>earthrise</a:t>
            </a:r>
            <a:r>
              <a:rPr lang="en-GB" sz="1800" dirty="0">
                <a:effectLst/>
                <a:latin typeface="Calibri" panose="020F0502020204030204" pitchFamily="34" charset="0"/>
                <a:ea typeface="Times New Roman" panose="02020603050405020304" pitchFamily="18" charset="0"/>
              </a:rPr>
              <a:t>, Al Jazeera English’s award-winning environmental series, which highlights diverse innovators and communities around the world working to restore balance with nature and drive transformative systems change.</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She also serves as a juror for the Goldman Environmental Prize, which recognises grassroots leaders protecting people and planet.</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Amanda has become increasingly convinced that the traditional, “business-as-usual” application of international media and funding is insufficient to generate the meaningful positive impact needed to address the planet’s </a:t>
            </a:r>
            <a:r>
              <a:rPr lang="en-GB" sz="1800" dirty="0" err="1">
                <a:effectLst/>
                <a:latin typeface="Calibri" panose="020F0502020204030204" pitchFamily="34" charset="0"/>
                <a:ea typeface="Times New Roman" panose="02020603050405020304" pitchFamily="18" charset="0"/>
              </a:rPr>
              <a:t>polycrisis</a:t>
            </a:r>
            <a:r>
              <a:rPr lang="en-GB" sz="1800" dirty="0">
                <a:effectLst/>
                <a:latin typeface="Calibri" panose="020F0502020204030204" pitchFamily="34" charset="0"/>
                <a:ea typeface="Times New Roman" panose="02020603050405020304" pitchFamily="18" charset="0"/>
              </a:rPr>
              <a:t>.</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She is, therefore, interested in exploring next-generation possibilities in this space. She is part of a nascent group of systemic innovators proactively investigating how to creatively leverage the intersection of environment, media and finance.  </a:t>
            </a:r>
            <a:endParaRPr lang="en-GB" sz="1800" dirty="0">
              <a:effectLst/>
              <a:latin typeface="Times New Roman" panose="02020603050405020304" pitchFamily="18" charset="0"/>
              <a:ea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0AADC5-980A-A003-4ED7-0AF8EA4D8970}"/>
              </a:ext>
            </a:extLst>
          </p:cNvPr>
          <p:cNvSpPr txBox="1"/>
          <p:nvPr/>
        </p:nvSpPr>
        <p:spPr>
          <a:xfrm>
            <a:off x="212675" y="1447800"/>
            <a:ext cx="6999588" cy="2308324"/>
          </a:xfrm>
          <a:prstGeom prst="rect">
            <a:avLst/>
          </a:prstGeom>
          <a:noFill/>
        </p:spPr>
        <p:txBody>
          <a:bodyPr wrap="square" lIns="91440" tIns="45720" rIns="91440" bIns="45720" rtlCol="0" anchor="t">
            <a:spAutoFit/>
          </a:bodyPr>
          <a:lstStyle/>
          <a:p>
            <a:pPr algn="ctr"/>
            <a:r>
              <a:rPr lang="en-US" sz="2400" i="0" kern="1200" cap="all" baseline="0" dirty="0">
                <a:solidFill>
                  <a:schemeClr val="bg1"/>
                </a:solidFill>
                <a:effectLst/>
                <a:latin typeface="Barlow Condensed SemiBold"/>
                <a:ea typeface="+mj-ea"/>
                <a:cs typeface="Arial"/>
              </a:rPr>
              <a:t> </a:t>
            </a:r>
            <a:r>
              <a:rPr lang="en-GB" sz="2400" b="1" dirty="0">
                <a:solidFill>
                  <a:schemeClr val="bg1"/>
                </a:solidFill>
                <a:effectLst/>
                <a:latin typeface="Barlow" pitchFamily="2" charset="77"/>
                <a:ea typeface="Times New Roman" panose="02020603050405020304" pitchFamily="18" charset="0"/>
              </a:rPr>
              <a:t>Framing the Future: Media, Climate Action, and Philanthropy</a:t>
            </a:r>
            <a:endParaRPr lang="en-GB" sz="2400" dirty="0">
              <a:solidFill>
                <a:schemeClr val="bg1"/>
              </a:solidFill>
              <a:effectLst/>
              <a:latin typeface="Barlow" pitchFamily="2" charset="77"/>
              <a:ea typeface="Times New Roman" panose="02020603050405020304" pitchFamily="18" charset="0"/>
            </a:endParaRPr>
          </a:p>
          <a:p>
            <a:pPr algn="ctr"/>
            <a:r>
              <a:rPr lang="en-GB" sz="2400" b="1" kern="0" dirty="0">
                <a:solidFill>
                  <a:schemeClr val="bg1"/>
                </a:solidFill>
                <a:latin typeface="Barlow" pitchFamily="2" charset="77"/>
                <a:ea typeface="Calibri" panose="020F0502020204030204" pitchFamily="34" charset="0"/>
                <a:cs typeface="Times New Roman" panose="02020603050405020304" pitchFamily="18" charset="0"/>
              </a:rPr>
              <a:t> </a:t>
            </a:r>
            <a:endParaRPr lang="en-GB" sz="2400" b="1" kern="1400" dirty="0">
              <a:solidFill>
                <a:schemeClr val="bg1"/>
              </a:solidFill>
              <a:effectLst/>
              <a:latin typeface="Barlow" pitchFamily="2" charset="77"/>
              <a:ea typeface="Times New Roman" panose="02020603050405020304" pitchFamily="18" charset="0"/>
              <a:cs typeface="Times New Roman" panose="02020603050405020304" pitchFamily="18" charset="0"/>
            </a:endParaRPr>
          </a:p>
          <a:p>
            <a:pPr algn="ctr"/>
            <a:r>
              <a:rPr lang="en-GB" sz="2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p>
          <a:p>
            <a:pPr algn="ctr"/>
            <a:br>
              <a:rPr lang="en-GB" sz="2400" b="1" kern="1400" dirty="0">
                <a:solidFill>
                  <a:schemeClr val="bg1"/>
                </a:solidFill>
                <a:effectLst/>
                <a:ea typeface="Times New Roman" panose="02020603050405020304" pitchFamily="18" charset="0"/>
                <a:cs typeface="Times New Roman" panose="02020603050405020304" pitchFamily="18" charset="0"/>
              </a:rPr>
            </a:br>
            <a:endParaRPr lang="en-GB" sz="2400" b="1" dirty="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063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2C5031-092C-B94E-B121-B596F5D5E433}"/>
              </a:ext>
            </a:extLst>
          </p:cNvPr>
          <p:cNvPicPr>
            <a:picLocks noChangeAspect="1"/>
          </p:cNvPicPr>
          <p:nvPr/>
        </p:nvPicPr>
        <p:blipFill>
          <a:blip r:embed="rId2"/>
          <a:stretch>
            <a:fillRect/>
          </a:stretch>
        </p:blipFill>
        <p:spPr>
          <a:xfrm>
            <a:off x="0" y="0"/>
            <a:ext cx="3886200" cy="1447800"/>
          </a:xfrm>
          <a:prstGeom prst="rect">
            <a:avLst/>
          </a:prstGeom>
        </p:spPr>
      </p:pic>
      <p:pic>
        <p:nvPicPr>
          <p:cNvPr id="8" name="Picture 7">
            <a:extLst>
              <a:ext uri="{FF2B5EF4-FFF2-40B4-BE49-F238E27FC236}">
                <a16:creationId xmlns:a16="http://schemas.microsoft.com/office/drawing/2014/main" id="{2BDBC34B-5160-E643-BEDE-AA4D9388BC45}"/>
              </a:ext>
            </a:extLst>
          </p:cNvPr>
          <p:cNvPicPr>
            <a:picLocks noChangeAspect="1"/>
          </p:cNvPicPr>
          <p:nvPr/>
        </p:nvPicPr>
        <p:blipFill>
          <a:blip r:embed="rId3"/>
          <a:stretch>
            <a:fillRect/>
          </a:stretch>
        </p:blipFill>
        <p:spPr>
          <a:xfrm>
            <a:off x="4299743" y="303046"/>
            <a:ext cx="2844800" cy="812800"/>
          </a:xfrm>
          <a:prstGeom prst="rect">
            <a:avLst/>
          </a:prstGeom>
        </p:spPr>
      </p:pic>
      <p:pic>
        <p:nvPicPr>
          <p:cNvPr id="9" name="Picture 8">
            <a:extLst>
              <a:ext uri="{FF2B5EF4-FFF2-40B4-BE49-F238E27FC236}">
                <a16:creationId xmlns:a16="http://schemas.microsoft.com/office/drawing/2014/main" id="{64E4BA2A-0B83-8149-AF74-792DD5EF34CA}"/>
              </a:ext>
            </a:extLst>
          </p:cNvPr>
          <p:cNvPicPr>
            <a:picLocks noChangeAspect="1"/>
          </p:cNvPicPr>
          <p:nvPr/>
        </p:nvPicPr>
        <p:blipFill>
          <a:blip r:embed="rId4"/>
          <a:stretch>
            <a:fillRect/>
          </a:stretch>
        </p:blipFill>
        <p:spPr>
          <a:xfrm>
            <a:off x="1587" y="1352365"/>
            <a:ext cx="7556500" cy="1054100"/>
          </a:xfrm>
          <a:prstGeom prst="rect">
            <a:avLst/>
          </a:prstGeom>
        </p:spPr>
      </p:pic>
      <p:sp>
        <p:nvSpPr>
          <p:cNvPr id="10" name="TextBox 9">
            <a:extLst>
              <a:ext uri="{FF2B5EF4-FFF2-40B4-BE49-F238E27FC236}">
                <a16:creationId xmlns:a16="http://schemas.microsoft.com/office/drawing/2014/main" id="{BB23816A-9E9F-7040-B54D-87456BF00EBB}"/>
              </a:ext>
            </a:extLst>
          </p:cNvPr>
          <p:cNvSpPr txBox="1"/>
          <p:nvPr/>
        </p:nvSpPr>
        <p:spPr>
          <a:xfrm>
            <a:off x="415132" y="393700"/>
            <a:ext cx="3537084" cy="538609"/>
          </a:xfrm>
          <a:prstGeom prst="rect">
            <a:avLst/>
          </a:prstGeom>
          <a:noFill/>
        </p:spPr>
        <p:txBody>
          <a:bodyPr wrap="square" rtlCol="0">
            <a:spAutoFit/>
          </a:bodyPr>
          <a:lstStyle/>
          <a:p>
            <a:r>
              <a:rPr lang="en-US" sz="2900" b="1">
                <a:latin typeface="Barlow Condensed SemiBold" pitchFamily="2" charset="77"/>
              </a:rPr>
              <a:t>NETWORKING EVENT</a:t>
            </a:r>
          </a:p>
        </p:txBody>
      </p:sp>
      <p:sp>
        <p:nvSpPr>
          <p:cNvPr id="6" name="TextBox 5">
            <a:extLst>
              <a:ext uri="{FF2B5EF4-FFF2-40B4-BE49-F238E27FC236}">
                <a16:creationId xmlns:a16="http://schemas.microsoft.com/office/drawing/2014/main" id="{31DB83FA-3124-CCF7-572A-92059AEF47AC}"/>
              </a:ext>
            </a:extLst>
          </p:cNvPr>
          <p:cNvSpPr txBox="1"/>
          <p:nvPr/>
        </p:nvSpPr>
        <p:spPr>
          <a:xfrm>
            <a:off x="212676" y="2642984"/>
            <a:ext cx="7134324" cy="7327958"/>
          </a:xfrm>
          <a:prstGeom prst="rect">
            <a:avLst/>
          </a:prstGeom>
          <a:noFill/>
          <a:ln>
            <a:noFill/>
          </a:ln>
        </p:spPr>
        <p:txBody>
          <a:bodyPr wrap="square" lIns="91440" tIns="45720" rIns="91440" bIns="45720" rtlCol="0" anchor="t">
            <a:noAutofit/>
          </a:bodyPr>
          <a:lstStyle/>
          <a:p>
            <a:r>
              <a:rPr lang="en-GB" sz="1800" b="1"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rPr>
              <a:t>Danielle Mulder, Sustainability Officer, BBC Group</a:t>
            </a:r>
            <a:endParaRPr lang="en-GB" sz="1800"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Danielle Mulder is the Sustainability Officer for the BBC Group, across public service and commercial, responsible for delivering the BBC's sustainability strategy which is focused on maximising the impact of our content, whilst minimising the impact on our planet.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She's an experienced global CSO who has worked in the field for 20+ years across multiple sectors in roles as a Director, Non-Exec director, advisor, lecturer / speaker and technical consultant. Danielle was recently awarded the Sustainability Leader of the Year award at the UK Green Business awards.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rPr>
              <a:t>Anna Josse, Founder and CEO, Prism </a:t>
            </a:r>
            <a:r>
              <a:rPr lang="en-GB" b="1" dirty="0">
                <a:solidFill>
                  <a:srgbClr val="C62457"/>
                </a:solidFill>
                <a:latin typeface="Calibri" panose="020F0502020204030204" pitchFamily="34" charset="0"/>
                <a:ea typeface="Calibri" panose="020F0502020204030204" pitchFamily="34" charset="0"/>
                <a:cs typeface="Times New Roman" panose="02020603050405020304" pitchFamily="18" charset="0"/>
              </a:rPr>
              <a:t>the Gift </a:t>
            </a:r>
            <a:r>
              <a:rPr lang="en-GB" sz="1800" b="1"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rPr>
              <a:t>Fund</a:t>
            </a:r>
            <a:endParaRPr lang="en-GB" sz="1800"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Calibri" panose="020F0502020204030204" pitchFamily="34" charset="0"/>
              </a:rPr>
              <a:t>Anna</a:t>
            </a:r>
            <a:r>
              <a:rPr lang="en-GB" sz="1800" dirty="0">
                <a:solidFill>
                  <a:srgbClr val="C62457"/>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co-founded Prism in 2004 to increase charitable funds into the sector. Previously, she worked in the high-tech industry and set up the </a:t>
            </a:r>
            <a:r>
              <a:rPr lang="en-GB"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Yazam</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EU office as Director of Investor Relations. Anna set up and ran the British arm of a USA based charity, the New Israel Fund. Anna also acts as a trustee and advisor for several charities. She is the director and shareholder of the financial services company Regent Capital that specialises in investment products/services to UK-based HNW investors.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rPr>
              <a:t>Rupert Earle, Partner and Head of Media Litigation </a:t>
            </a:r>
            <a:endParaRPr lang="en-GB" sz="1800" dirty="0">
              <a:solidFill>
                <a:srgbClr val="C62457"/>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have for 30 years specialised in media, public/regulatory, advertising and consumer law issues, both in and out of court. I have advised on a full range of media disputes, including up to the Supreme Court and European Court of Human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900" dirty="0">
                <a:effectLst/>
                <a:latin typeface="Calibri" panose="020F0502020204030204" pitchFamily="34" charset="0"/>
                <a:ea typeface="Calibri" panose="020F0502020204030204" pitchFamily="34" charset="0"/>
                <a:cs typeface="Calibri" panose="020F0502020204030204" pitchFamily="34" charset="0"/>
              </a:rPr>
              <a:t>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0AADC5-980A-A003-4ED7-0AF8EA4D8970}"/>
              </a:ext>
            </a:extLst>
          </p:cNvPr>
          <p:cNvSpPr txBox="1"/>
          <p:nvPr/>
        </p:nvSpPr>
        <p:spPr>
          <a:xfrm>
            <a:off x="212675" y="1447800"/>
            <a:ext cx="6999588" cy="3046988"/>
          </a:xfrm>
          <a:prstGeom prst="rect">
            <a:avLst/>
          </a:prstGeom>
          <a:noFill/>
        </p:spPr>
        <p:txBody>
          <a:bodyPr wrap="square" lIns="91440" tIns="45720" rIns="91440" bIns="45720" rtlCol="0" anchor="t">
            <a:spAutoFit/>
          </a:bodyPr>
          <a:lstStyle/>
          <a:p>
            <a:pPr algn="ctr"/>
            <a:r>
              <a:rPr lang="en-US" sz="2400" i="0" kern="1200" cap="all" baseline="0" dirty="0">
                <a:solidFill>
                  <a:schemeClr val="bg1"/>
                </a:solidFill>
                <a:effectLst/>
                <a:latin typeface="Barlow Condensed SemiBold"/>
                <a:ea typeface="+mj-ea"/>
                <a:cs typeface="Arial"/>
              </a:rPr>
              <a:t> </a:t>
            </a:r>
            <a:r>
              <a:rPr lang="en-GB" sz="2400" b="1" dirty="0">
                <a:solidFill>
                  <a:schemeClr val="bg1"/>
                </a:solidFill>
                <a:effectLst/>
                <a:latin typeface="Barlow" pitchFamily="2" charset="77"/>
                <a:ea typeface="Times New Roman" panose="02020603050405020304" pitchFamily="18" charset="0"/>
              </a:rPr>
              <a:t>Framing the Future: Media, Climate Action, and Philanthropy</a:t>
            </a:r>
            <a:endParaRPr lang="en-GB" sz="2400" dirty="0">
              <a:solidFill>
                <a:schemeClr val="bg1"/>
              </a:solidFill>
              <a:effectLst/>
              <a:latin typeface="Barlow" pitchFamily="2" charset="77"/>
              <a:ea typeface="Times New Roman" panose="02020603050405020304" pitchFamily="18" charset="0"/>
            </a:endParaRPr>
          </a:p>
          <a:p>
            <a:pPr algn="ctr"/>
            <a:r>
              <a:rPr lang="en-GB" sz="2400" b="1" kern="0" dirty="0">
                <a:solidFill>
                  <a:schemeClr val="bg1"/>
                </a:solidFill>
                <a:latin typeface="Barlow" pitchFamily="2" charset="77"/>
                <a:ea typeface="Calibri" panose="020F0502020204030204" pitchFamily="34" charset="0"/>
                <a:cs typeface="Times New Roman" panose="02020603050405020304" pitchFamily="18" charset="0"/>
              </a:rPr>
              <a:t> </a:t>
            </a:r>
            <a:endParaRPr lang="en-GB" sz="2400" b="1" kern="1400" dirty="0">
              <a:solidFill>
                <a:schemeClr val="bg1"/>
              </a:solidFill>
              <a:effectLst/>
              <a:latin typeface="Barlow" pitchFamily="2" charset="77"/>
              <a:ea typeface="Times New Roman" panose="02020603050405020304" pitchFamily="18" charset="0"/>
              <a:cs typeface="Times New Roman" panose="02020603050405020304" pitchFamily="18" charset="0"/>
            </a:endParaRPr>
          </a:p>
          <a:p>
            <a:pPr algn="ctr"/>
            <a:r>
              <a:rPr lang="en-GB" sz="2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p>
          <a:p>
            <a:pPr algn="ctr"/>
            <a:br>
              <a:rPr lang="en-GB" sz="2400" b="1" kern="1400" dirty="0">
                <a:solidFill>
                  <a:schemeClr val="bg1"/>
                </a:solidFill>
                <a:effectLst/>
                <a:ea typeface="Times New Roman" panose="02020603050405020304" pitchFamily="18" charset="0"/>
                <a:cs typeface="Times New Roman" panose="02020603050405020304" pitchFamily="18" charset="0"/>
              </a:rPr>
            </a:br>
            <a:endParaRPr lang="en-GB" sz="2400" b="1" dirty="0">
              <a:solidFill>
                <a:schemeClr val="bg1"/>
              </a:solidFill>
              <a:effectLst/>
              <a:ea typeface="Calibri" panose="020F0502020204030204" pitchFamily="34" charset="0"/>
              <a:cs typeface="Arial" panose="020B0604020202020204" pitchFamily="34" charset="0"/>
            </a:endParaRPr>
          </a:p>
          <a:p>
            <a:pPr algn="ctr"/>
            <a:endParaRPr lang="en-GB" sz="2400" b="1" i="0" u="none" strike="noStrike" dirty="0">
              <a:solidFill>
                <a:schemeClr val="bg1"/>
              </a:solidFill>
              <a:effectLst/>
              <a:latin typeface="Barlow" pitchFamily="2" charset="77"/>
            </a:endParaRPr>
          </a:p>
          <a:p>
            <a:pPr algn="ctr"/>
            <a:endParaRPr kumimoji="0" lang="en-US" sz="2400" i="0" u="none" strike="noStrike" kern="1200" cap="none" spc="0" normalizeH="0" baseline="0" noProof="0" dirty="0">
              <a:ln>
                <a:noFill/>
              </a:ln>
              <a:solidFill>
                <a:prstClr val="white"/>
              </a:solidFill>
              <a:effectLst/>
              <a:uLnTx/>
              <a:uFillTx/>
              <a:latin typeface="Barlow Condensed SemiBold" pitchFamily="2" charset="77"/>
              <a:ea typeface="+mn-ea"/>
              <a:cs typeface="+mn-cs"/>
            </a:endParaRPr>
          </a:p>
        </p:txBody>
      </p:sp>
    </p:spTree>
    <p:extLst>
      <p:ext uri="{BB962C8B-B14F-4D97-AF65-F5344CB8AC3E}">
        <p14:creationId xmlns:p14="http://schemas.microsoft.com/office/powerpoint/2010/main" val="1538365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c70535e-93a7-466f-a2ab-181341e0e466" ContentTypeId="0x010100759AF1F468C77848A5EC5DFC33843DC702"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eamdocuments" ma:contentTypeID="0x010100759AF1F468C77848A5EC5DFC33843DC70200B55452A072E8D343AB088D79CC41AF16" ma:contentTypeVersion="3" ma:contentTypeDescription="" ma:contentTypeScope="" ma:versionID="54ae57d8acc9e4bf9b45564854cbad81">
  <xsd:schema xmlns:xsd="http://www.w3.org/2001/XMLSchema" xmlns:xs="http://www.w3.org/2001/XMLSchema" xmlns:p="http://schemas.microsoft.com/office/2006/metadata/properties" targetNamespace="http://schemas.microsoft.com/office/2006/metadata/properties" ma:root="true" ma:fieldsID="9b7c132c745897fa8424cf4f78339ad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F0804-4AB3-4C74-B980-B2F820AAEB09}">
  <ds:schemaRefs>
    <ds:schemaRef ds:uri="Microsoft.SharePoint.Taxonomy.ContentTypeSync"/>
  </ds:schemaRefs>
</ds:datastoreItem>
</file>

<file path=customXml/itemProps2.xml><?xml version="1.0" encoding="utf-8"?>
<ds:datastoreItem xmlns:ds="http://schemas.openxmlformats.org/officeDocument/2006/customXml" ds:itemID="{F33BB89F-E502-46F7-906F-9D7517F6053A}">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E72335CB-75E7-4DF3-8927-C7CFDE74B00E}">
  <ds:schemaRefs>
    <ds:schemaRef ds:uri="http://schemas.microsoft.com/sharepoint/v3/contenttype/forms"/>
  </ds:schemaRefs>
</ds:datastoreItem>
</file>

<file path=customXml/itemProps4.xml><?xml version="1.0" encoding="utf-8"?>
<ds:datastoreItem xmlns:ds="http://schemas.openxmlformats.org/officeDocument/2006/customXml" ds:itemID="{6DF61825-0094-4924-AD81-7EE1F6EBB9B0}">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Jean Wilcock</dc:creator>
  <cp:lastModifiedBy>Mia Rose</cp:lastModifiedBy>
  <cp:revision>7</cp:revision>
  <cp:lastPrinted>2021-04-22T08:23:52Z</cp:lastPrinted>
  <dcterms:created xsi:type="dcterms:W3CDTF">2021-03-24T11:15:33Z</dcterms:created>
  <dcterms:modified xsi:type="dcterms:W3CDTF">2025-11-17T14:19:55Z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0x010100759AF1F468C77848A5EC5DFC33843DC70200B55452A072E8D343AB088D79CC41AF16</vt:lpwstr>
  </property>
</Properties>
</file>